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65" r:id="rId4"/>
    <p:sldId id="276" r:id="rId5"/>
    <p:sldId id="309" r:id="rId6"/>
    <p:sldId id="310" r:id="rId7"/>
    <p:sldId id="289" r:id="rId8"/>
    <p:sldId id="278" r:id="rId9"/>
    <p:sldId id="285" r:id="rId10"/>
    <p:sldId id="275" r:id="rId11"/>
    <p:sldId id="273" r:id="rId12"/>
    <p:sldId id="266" r:id="rId13"/>
    <p:sldId id="280" r:id="rId14"/>
    <p:sldId id="290" r:id="rId15"/>
    <p:sldId id="291" r:id="rId16"/>
    <p:sldId id="292" r:id="rId17"/>
    <p:sldId id="312" r:id="rId18"/>
    <p:sldId id="294" r:id="rId19"/>
    <p:sldId id="295" r:id="rId20"/>
    <p:sldId id="293" r:id="rId21"/>
    <p:sldId id="300" r:id="rId22"/>
    <p:sldId id="299" r:id="rId23"/>
    <p:sldId id="301" r:id="rId24"/>
    <p:sldId id="311" r:id="rId25"/>
    <p:sldId id="307" r:id="rId26"/>
    <p:sldId id="30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48F6CC-7874-42C7-993A-5206A1AFE75D}">
          <p14:sldIdLst>
            <p14:sldId id="287"/>
            <p14:sldId id="288"/>
            <p14:sldId id="265"/>
            <p14:sldId id="276"/>
            <p14:sldId id="309"/>
            <p14:sldId id="310"/>
            <p14:sldId id="289"/>
            <p14:sldId id="278"/>
            <p14:sldId id="285"/>
            <p14:sldId id="275"/>
            <p14:sldId id="273"/>
            <p14:sldId id="266"/>
            <p14:sldId id="280"/>
            <p14:sldId id="290"/>
            <p14:sldId id="291"/>
            <p14:sldId id="292"/>
            <p14:sldId id="312"/>
            <p14:sldId id="294"/>
            <p14:sldId id="295"/>
            <p14:sldId id="293"/>
            <p14:sldId id="300"/>
            <p14:sldId id="299"/>
            <p14:sldId id="301"/>
            <p14:sldId id="311"/>
            <p14:sldId id="307"/>
            <p14:sldId id="30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0B5"/>
    <a:srgbClr val="0E62AE"/>
    <a:srgbClr val="FF6699"/>
    <a:srgbClr val="CC00FF"/>
    <a:srgbClr val="FF33CC"/>
    <a:srgbClr val="FF3399"/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>
        <p:scale>
          <a:sx n="69" d="100"/>
          <a:sy n="69" d="100"/>
        </p:scale>
        <p:origin x="-882" y="-5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51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9006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6005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54" y="2915556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=""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53" y="2915555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6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6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7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=""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7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0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=""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30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=""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20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4" y="3617474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9"/>
            <a:ext cx="7275419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90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49" y="3429005"/>
            <a:ext cx="7334251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8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2901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3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6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1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5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60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5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95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1" y="3330581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7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3" y="1021560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62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8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562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3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007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4" y="864000"/>
            <a:ext cx="6918151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89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6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2"/>
            <a:extLst>
              <a:ext uri="{FF2B5EF4-FFF2-40B4-BE49-F238E27FC236}">
                <a16:creationId xmlns=""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3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8" r:id="rId10"/>
    <p:sldLayoutId id="2147483665" r:id="rId11"/>
    <p:sldLayoutId id="2147483666" r:id="rId12"/>
    <p:sldLayoutId id="2147483667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ave.digital/dashboar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-13616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" y="188648"/>
            <a:ext cx="1219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alatino Linotype" pitchFamily="18" charset="0"/>
              </a:rPr>
              <a:t>МБУК Минусинская городская централизованная библиотечная система</a:t>
            </a:r>
            <a:endParaRPr lang="ru-RU" sz="2400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="" xmlns:a16="http://schemas.microsoft.com/office/drawing/2014/main" id="{1CCAC8E7-00F3-4768-9169-7C3B37C39DCE}"/>
              </a:ext>
            </a:extLst>
          </p:cNvPr>
          <p:cNvSpPr txBox="1">
            <a:spLocks/>
          </p:cNvSpPr>
          <p:nvPr/>
        </p:nvSpPr>
        <p:spPr>
          <a:xfrm>
            <a:off x="3576000" y="1959183"/>
            <a:ext cx="4545000" cy="1148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solidFill>
                <a:schemeClr val="tx2">
                  <a:lumMod val="50000"/>
                </a:schemeClr>
              </a:solidFill>
              <a:latin typeface="Drum" pitchFamily="2" charset="0"/>
              <a:cs typeface="a_Allgidus3Dxtr" pitchFamily="82" charset="-52"/>
            </a:endParaRPr>
          </a:p>
        </p:txBody>
      </p:sp>
      <p:sp>
        <p:nvSpPr>
          <p:cNvPr id="16" name="Заголовок 3">
            <a:extLst>
              <a:ext uri="{FF2B5EF4-FFF2-40B4-BE49-F238E27FC236}">
                <a16:creationId xmlns="" xmlns:a16="http://schemas.microsoft.com/office/drawing/2014/main" id="{1CCAC8E7-00F3-4768-9169-7C3B37C39DCE}"/>
              </a:ext>
            </a:extLst>
          </p:cNvPr>
          <p:cNvSpPr txBox="1">
            <a:spLocks/>
          </p:cNvSpPr>
          <p:nvPr/>
        </p:nvSpPr>
        <p:spPr>
          <a:xfrm>
            <a:off x="8391001" y="2297716"/>
            <a:ext cx="3828227" cy="364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solidFill>
                <a:schemeClr val="tx2">
                  <a:lumMod val="50000"/>
                </a:schemeClr>
              </a:solidFill>
              <a:latin typeface="Drum" pitchFamily="2" charset="0"/>
              <a:cs typeface="a_Allgidus3Dxtr" pitchFamily="82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" y="6174008"/>
            <a:ext cx="1219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Минусинск, 2023</a:t>
            </a:r>
            <a:endParaRPr lang="ru-RU" sz="2400" b="1" dirty="0">
              <a:latin typeface="Palatino Linotyp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00" y="2012009"/>
            <a:ext cx="11925000" cy="317194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Создание и использование </a:t>
            </a:r>
            <a:r>
              <a:rPr lang="ru-RU" sz="40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медиаконтента</a:t>
            </a:r>
            <a: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b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 </a:t>
            </a:r>
            <a:r>
              <a:rPr lang="ru-RU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библиотеках, работающих с детьми </a:t>
            </a:r>
            <a: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г</a:t>
            </a:r>
            <a:r>
              <a:rPr lang="ru-RU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. Минусинска</a:t>
            </a:r>
          </a:p>
        </p:txBody>
      </p:sp>
      <p:pic>
        <p:nvPicPr>
          <p:cNvPr id="10" name="Picture 7" descr="\\Metod\файлообмен\ЛОГОТИПЫ 23\Брендбук Года педагога и наставника\Брендбук Года педагога и наставника\02 – Логотип (исходники)\логотип Года педагога и наставника_крас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07" y="709148"/>
            <a:ext cx="2020407" cy="15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\\Metod\файлообмен\ЛОГОТИПЫ 23\Новый лого_page-0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01" y="883007"/>
            <a:ext cx="1744059" cy="13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940" y="1059539"/>
            <a:ext cx="1044120" cy="95247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05" y="1059539"/>
            <a:ext cx="994951" cy="95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36000" y="4824000"/>
            <a:ext cx="445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Palatino Linotype" pitchFamily="18" charset="0"/>
              </a:rPr>
              <a:t>Наконечная </a:t>
            </a:r>
            <a:r>
              <a:rPr lang="ru-RU" dirty="0">
                <a:latin typeface="Palatino Linotype" pitchFamily="18" charset="0"/>
              </a:rPr>
              <a:t>Светлана Александровна</a:t>
            </a:r>
          </a:p>
          <a:p>
            <a:pPr algn="r"/>
            <a:r>
              <a:rPr lang="ru-RU" i="1" dirty="0">
                <a:latin typeface="Palatino Linotype" pitchFamily="18" charset="0"/>
              </a:rPr>
              <a:t>заместитель директора по работе</a:t>
            </a:r>
          </a:p>
          <a:p>
            <a:pPr algn="r"/>
            <a:r>
              <a:rPr lang="ru-RU" i="1" dirty="0">
                <a:latin typeface="Palatino Linotype" pitchFamily="18" charset="0"/>
              </a:rPr>
              <a:t> с детьми ЦБС г. Минусинск </a:t>
            </a:r>
          </a:p>
        </p:txBody>
      </p:sp>
    </p:spTree>
    <p:extLst>
      <p:ext uri="{BB962C8B-B14F-4D97-AF65-F5344CB8AC3E}">
        <p14:creationId xmlns:p14="http://schemas.microsoft.com/office/powerpoint/2010/main" val="35118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000"/>
            <a:ext cx="12192000" cy="855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       </a:t>
            </a:r>
            <a:r>
              <a:rPr lang="en-US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#</a:t>
            </a:r>
            <a:r>
              <a:rPr lang="ru-RU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МАСТЕРКЛАСС               #ГОД_ПЕДАГОГА_И_ НАСТАВНИКА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5697" r="37525" b="21939"/>
          <a:stretch/>
        </p:blipFill>
        <p:spPr bwMode="auto">
          <a:xfrm>
            <a:off x="156001" y="1109676"/>
            <a:ext cx="6167963" cy="537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4242" r="37525" b="16282"/>
          <a:stretch/>
        </p:blipFill>
        <p:spPr bwMode="auto">
          <a:xfrm>
            <a:off x="6487476" y="1109676"/>
            <a:ext cx="5430488" cy="537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-28246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47" y="369000"/>
            <a:ext cx="12178059" cy="855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     </a:t>
            </a:r>
            <a:r>
              <a:rPr lang="en-US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#</a:t>
            </a:r>
            <a:r>
              <a:rPr lang="ru-RU" sz="31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БИБЛИОПОРТРЕТ                                #ВСЁ_МОЖЕТ_БЫТЬ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2741C36-ACB3-4D4D-AD23-9B57BB8DDB45}"/>
              </a:ext>
            </a:extLst>
          </p:cNvPr>
          <p:cNvSpPr txBox="1"/>
          <p:nvPr/>
        </p:nvSpPr>
        <p:spPr>
          <a:xfrm>
            <a:off x="1416001" y="3159068"/>
            <a:ext cx="67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 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32868" r="37311" b="17057"/>
          <a:stretch/>
        </p:blipFill>
        <p:spPr bwMode="auto">
          <a:xfrm>
            <a:off x="267291" y="1302109"/>
            <a:ext cx="5740468" cy="48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29975" r="36683" b="10284"/>
          <a:stretch/>
        </p:blipFill>
        <p:spPr bwMode="auto">
          <a:xfrm>
            <a:off x="6546000" y="1302109"/>
            <a:ext cx="4969864" cy="48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-27227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0" y="189000"/>
            <a:ext cx="11790000" cy="855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#</a:t>
            </a:r>
            <a:r>
              <a:rPr lang="ru-RU" sz="32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ЧИТАТЕЛИ_РЕКОМЕНДУЮТ </a:t>
            </a:r>
            <a:r>
              <a:rPr lang="en-US" sz="32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#</a:t>
            </a:r>
            <a:r>
              <a:rPr lang="ru-RU" sz="32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12_КНИГ</a:t>
            </a:r>
            <a:endParaRPr lang="ru-RU" sz="3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970323" y="3255279"/>
            <a:ext cx="680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AB95E6D-B842-4320-91E6-6DB3329E5397}"/>
              </a:ext>
            </a:extLst>
          </p:cNvPr>
          <p:cNvSpPr txBox="1"/>
          <p:nvPr/>
        </p:nvSpPr>
        <p:spPr>
          <a:xfrm>
            <a:off x="970323" y="5633591"/>
            <a:ext cx="680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6325" r="37528" b="20656"/>
          <a:stretch/>
        </p:blipFill>
        <p:spPr bwMode="auto">
          <a:xfrm>
            <a:off x="5965457" y="1119913"/>
            <a:ext cx="5891099" cy="52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t="24093" r="36913" b="11382"/>
          <a:stretch/>
        </p:blipFill>
        <p:spPr bwMode="auto">
          <a:xfrm>
            <a:off x="381000" y="1119913"/>
            <a:ext cx="4950000" cy="52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2741C36-ACB3-4D4D-AD23-9B57BB8DDB45}"/>
              </a:ext>
            </a:extLst>
          </p:cNvPr>
          <p:cNvSpPr txBox="1"/>
          <p:nvPr/>
        </p:nvSpPr>
        <p:spPr>
          <a:xfrm>
            <a:off x="972719" y="446697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AB95E6D-B842-4320-91E6-6DB3329E5397}"/>
              </a:ext>
            </a:extLst>
          </p:cNvPr>
          <p:cNvSpPr txBox="1"/>
          <p:nvPr/>
        </p:nvSpPr>
        <p:spPr>
          <a:xfrm>
            <a:off x="970326" y="567076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578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ИНТЕРАКТИВНЫЕ КНИЖНЫЕ ВЫСТАВКИ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7293" r="38081" b="12889"/>
          <a:stretch/>
        </p:blipFill>
        <p:spPr bwMode="auto">
          <a:xfrm>
            <a:off x="4785732" y="3657375"/>
            <a:ext cx="2533056" cy="303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22606" r="37424" b="27132"/>
          <a:stretch/>
        </p:blipFill>
        <p:spPr bwMode="auto">
          <a:xfrm>
            <a:off x="247949" y="639007"/>
            <a:ext cx="3491755" cy="293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34727" r="37525" b="11293"/>
          <a:stretch/>
        </p:blipFill>
        <p:spPr bwMode="auto">
          <a:xfrm>
            <a:off x="4422226" y="672181"/>
            <a:ext cx="3260079" cy="293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22929" r="36667" b="15172"/>
          <a:stretch/>
        </p:blipFill>
        <p:spPr bwMode="auto">
          <a:xfrm>
            <a:off x="8706001" y="639000"/>
            <a:ext cx="2958219" cy="299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19211" r="37475" b="4506"/>
          <a:stretch/>
        </p:blipFill>
        <p:spPr bwMode="auto">
          <a:xfrm>
            <a:off x="831000" y="3629893"/>
            <a:ext cx="2430000" cy="309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16303" r="37424" b="4990"/>
          <a:stretch/>
        </p:blipFill>
        <p:spPr bwMode="auto">
          <a:xfrm>
            <a:off x="9099655" y="3691991"/>
            <a:ext cx="2278392" cy="299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698" y="189008"/>
            <a:ext cx="122047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2800" b="1" dirty="0" smtClean="0">
                <a:latin typeface="Palatino Linotype" panose="02040502050505030304" pitchFamily="18" charset="0"/>
              </a:rPr>
              <a:t>Городская </a:t>
            </a:r>
            <a:r>
              <a:rPr lang="ru-RU" sz="2800" b="1" dirty="0">
                <a:latin typeface="Palatino Linotype" panose="02040502050505030304" pitchFamily="18" charset="0"/>
              </a:rPr>
              <a:t>библиотека им. Э.Н. Успенского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8263" r="11818" b="19704"/>
          <a:stretch/>
        </p:blipFill>
        <p:spPr bwMode="auto">
          <a:xfrm>
            <a:off x="179477" y="1616754"/>
            <a:ext cx="5933651" cy="363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12205" r="1515" b="15333"/>
          <a:stretch/>
        </p:blipFill>
        <p:spPr bwMode="auto">
          <a:xfrm>
            <a:off x="6261205" y="2070680"/>
            <a:ext cx="5730411" cy="272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202"/>
            <a:ext cx="1221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Palatino Linotype" panose="02040502050505030304" pitchFamily="18" charset="0"/>
              </a:rPr>
              <a:t>                                 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17778" r="38862" b="20000"/>
          <a:stretch/>
        </p:blipFill>
        <p:spPr bwMode="auto">
          <a:xfrm>
            <a:off x="112672" y="279319"/>
            <a:ext cx="5996031" cy="630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3302" y="47208"/>
            <a:ext cx="595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Palatino Linotype" pitchFamily="18" charset="0"/>
            </a:endParaRPr>
          </a:p>
          <a:p>
            <a:pPr algn="ctr"/>
            <a:r>
              <a:rPr lang="ru-RU" sz="2800" b="1" dirty="0" err="1" smtClean="0">
                <a:latin typeface="Palatino Linotype" pitchFamily="18" charset="0"/>
              </a:rPr>
              <a:t>Подкаст</a:t>
            </a:r>
            <a:r>
              <a:rPr lang="ru-RU" sz="2800" b="1" dirty="0">
                <a:latin typeface="Palatino Linotype" pitchFamily="18" charset="0"/>
              </a:rPr>
              <a:t> </a:t>
            </a:r>
            <a:r>
              <a:rPr lang="ru-RU" sz="2800" b="1" dirty="0" smtClean="0">
                <a:latin typeface="Palatino Linotype" pitchFamily="18" charset="0"/>
              </a:rPr>
              <a:t>«Журнальный </a:t>
            </a:r>
            <a:r>
              <a:rPr lang="en-US" sz="2800" b="1" dirty="0" smtClean="0">
                <a:latin typeface="Palatino Linotype" pitchFamily="18" charset="0"/>
              </a:rPr>
              <a:t>iPod»</a:t>
            </a:r>
            <a:endParaRPr lang="ru-RU" sz="2800" b="1" dirty="0"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6000" y="1449000"/>
            <a:ext cx="558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Сайт «</a:t>
            </a:r>
            <a:r>
              <a:rPr lang="en-US" sz="2400" b="1" dirty="0">
                <a:solidFill>
                  <a:prstClr val="black"/>
                </a:solidFill>
              </a:rPr>
              <a:t>MOVE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</a:p>
          <a:p>
            <a:pPr lvl="0" algn="ctr"/>
            <a:endParaRPr lang="ru-RU" sz="2400" b="1" dirty="0">
              <a:solidFill>
                <a:prstClr val="black"/>
              </a:solidFill>
            </a:endParaRP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Сообщество </a:t>
            </a:r>
            <a:r>
              <a:rPr lang="ru-RU" sz="2400" b="1" dirty="0" smtClean="0">
                <a:solidFill>
                  <a:prstClr val="black"/>
                </a:solidFill>
              </a:rPr>
              <a:t>ВК </a:t>
            </a:r>
            <a:endParaRPr lang="ru-RU" sz="2400" b="1" dirty="0">
              <a:solidFill>
                <a:prstClr val="black"/>
              </a:solidFill>
            </a:endParaRP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«Общество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разговорного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жанра»</a:t>
            </a:r>
          </a:p>
        </p:txBody>
      </p:sp>
    </p:spTree>
    <p:extLst>
      <p:ext uri="{BB962C8B-B14F-4D97-AF65-F5344CB8AC3E}">
        <p14:creationId xmlns:p14="http://schemas.microsoft.com/office/powerpoint/2010/main" val="40920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000" y="279004"/>
            <a:ext cx="11946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Palatino Linotype" pitchFamily="18" charset="0"/>
              </a:rPr>
              <a:t>Алгоритм </a:t>
            </a:r>
            <a:r>
              <a:rPr lang="ru-RU" sz="2400" b="1" u="sng" dirty="0">
                <a:latin typeface="Palatino Linotype" pitchFamily="18" charset="0"/>
              </a:rPr>
              <a:t>создания </a:t>
            </a:r>
            <a:r>
              <a:rPr lang="ru-RU" sz="2400" b="1" u="sng" dirty="0" err="1">
                <a:latin typeface="Palatino Linotype" pitchFamily="18" charset="0"/>
              </a:rPr>
              <a:t>подкаста</a:t>
            </a:r>
            <a:endParaRPr lang="ru-RU" sz="2400" b="1" u="sng" dirty="0" smtClean="0">
              <a:latin typeface="Palatino Linotype" pitchFamily="18" charset="0"/>
            </a:endParaRPr>
          </a:p>
          <a:p>
            <a:r>
              <a:rPr lang="ru-RU" sz="2400" dirty="0" smtClean="0">
                <a:latin typeface="Palatino Linotype" pitchFamily="18" charset="0"/>
              </a:rPr>
              <a:t>1</a:t>
            </a:r>
            <a:r>
              <a:rPr lang="ru-RU" sz="2400" dirty="0">
                <a:latin typeface="Palatino Linotype" pitchFamily="18" charset="0"/>
              </a:rPr>
              <a:t>. Подготовить </a:t>
            </a:r>
            <a:r>
              <a:rPr lang="ru-RU" sz="2400" dirty="0" err="1">
                <a:latin typeface="Palatino Linotype" pitchFamily="18" charset="0"/>
              </a:rPr>
              <a:t>аудиопродукт</a:t>
            </a:r>
            <a:r>
              <a:rPr lang="ru-RU" sz="2400" dirty="0">
                <a:latin typeface="Palatino Linotype" pitchFamily="18" charset="0"/>
              </a:rPr>
              <a:t>, который выкладывается на сайте MAVE (</a:t>
            </a:r>
            <a:r>
              <a:rPr lang="ru-RU" sz="2400" dirty="0" err="1">
                <a:latin typeface="Palatino Linotype" pitchFamily="18" charset="0"/>
              </a:rPr>
              <a:t>Мэйф</a:t>
            </a:r>
            <a:r>
              <a:rPr lang="ru-RU" sz="2400" dirty="0">
                <a:latin typeface="Palatino Linotype" pitchFamily="18" charset="0"/>
              </a:rPr>
              <a:t>; </a:t>
            </a:r>
            <a:r>
              <a:rPr lang="ru-RU" sz="2400" u="sng" dirty="0">
                <a:latin typeface="Palatino Linotype" pitchFamily="18" charset="0"/>
                <a:hlinkClick r:id="rId3"/>
              </a:rPr>
              <a:t>https://app.mave.digital/dashboard</a:t>
            </a:r>
            <a:r>
              <a:rPr lang="ru-RU" sz="2400" dirty="0">
                <a:latin typeface="Palatino Linotype" pitchFamily="18" charset="0"/>
              </a:rPr>
              <a:t>). Аудиофайл должен соответствовать определённым требованиям: </a:t>
            </a:r>
          </a:p>
          <a:p>
            <a:r>
              <a:rPr lang="ru-RU" sz="2400" dirty="0">
                <a:latin typeface="Palatino Linotype" pitchFamily="18" charset="0"/>
              </a:rPr>
              <a:t>- речь в </a:t>
            </a:r>
            <a:r>
              <a:rPr lang="ru-RU" sz="2400" dirty="0" err="1">
                <a:latin typeface="Palatino Linotype" pitchFamily="18" charset="0"/>
              </a:rPr>
              <a:t>подкасте</a:t>
            </a:r>
            <a:r>
              <a:rPr lang="ru-RU" sz="2400" dirty="0">
                <a:latin typeface="Palatino Linotype" pitchFamily="18" charset="0"/>
              </a:rPr>
              <a:t> должна быть хорошо слышна, а качество в целом — быть на высоком уровне;</a:t>
            </a:r>
          </a:p>
          <a:p>
            <a:r>
              <a:rPr lang="ru-RU" sz="2400" dirty="0">
                <a:latin typeface="Palatino Linotype" pitchFamily="18" charset="0"/>
              </a:rPr>
              <a:t>- на платформе нельзя размещать эпизоды других авторов и чужие музыкальные произведения;</a:t>
            </a:r>
          </a:p>
          <a:p>
            <a:r>
              <a:rPr lang="ru-RU" sz="2400" dirty="0">
                <a:latin typeface="Palatino Linotype" pitchFamily="18" charset="0"/>
              </a:rPr>
              <a:t>- в эпизодах не должно быть нарушений законодательства РФ;</a:t>
            </a:r>
          </a:p>
          <a:p>
            <a:r>
              <a:rPr lang="ru-RU" sz="2400" dirty="0">
                <a:latin typeface="Palatino Linotype" pitchFamily="18" charset="0"/>
              </a:rPr>
              <a:t>- эпизод должен иметь название и тему.</a:t>
            </a:r>
          </a:p>
          <a:p>
            <a:r>
              <a:rPr lang="ru-RU" sz="2400" dirty="0">
                <a:latin typeface="Palatino Linotype" pitchFamily="18" charset="0"/>
              </a:rPr>
              <a:t>2. Н</a:t>
            </a:r>
            <a:r>
              <a:rPr lang="ru-RU" sz="2400" dirty="0" smtClean="0">
                <a:latin typeface="Palatino Linotype" pitchFamily="18" charset="0"/>
              </a:rPr>
              <a:t>еобходимо </a:t>
            </a:r>
            <a:r>
              <a:rPr lang="ru-RU" sz="2400" dirty="0">
                <a:latin typeface="Palatino Linotype" pitchFamily="18" charset="0"/>
              </a:rPr>
              <a:t>найти в «</a:t>
            </a:r>
            <a:r>
              <a:rPr lang="ru-RU" sz="2400" dirty="0" err="1">
                <a:latin typeface="Palatino Linotype" pitchFamily="18" charset="0"/>
              </a:rPr>
              <a:t>ВКонтакте</a:t>
            </a:r>
            <a:r>
              <a:rPr lang="ru-RU" sz="2400" dirty="0">
                <a:latin typeface="Palatino Linotype" pitchFamily="18" charset="0"/>
              </a:rPr>
              <a:t>» и подписаться на сообщество «Общество разговорного жанра», написать в личные сообщения сообществу. К заявке нужно прикрепить ссылку на аудиофайл с сайта MAVE и ссылку на сообщество ВК, где будет размещаться </a:t>
            </a:r>
            <a:r>
              <a:rPr lang="ru-RU" sz="2400" dirty="0" err="1">
                <a:latin typeface="Palatino Linotype" pitchFamily="18" charset="0"/>
              </a:rPr>
              <a:t>подкаст</a:t>
            </a:r>
            <a:r>
              <a:rPr lang="ru-RU" sz="2400" dirty="0">
                <a:latin typeface="Palatino Linotype" pitchFamily="18" charset="0"/>
              </a:rPr>
              <a:t>. После этого заявка уйдет на рассмотрение, это может занять до двух недель. </a:t>
            </a:r>
          </a:p>
          <a:p>
            <a:r>
              <a:rPr lang="ru-RU" sz="2400" dirty="0">
                <a:latin typeface="Palatino Linotype" pitchFamily="18" charset="0"/>
              </a:rPr>
              <a:t>3. Как только заявка одобрена, от бота приходит сообщение, что загрузка одобрена и </a:t>
            </a:r>
            <a:r>
              <a:rPr lang="ru-RU" sz="2400" dirty="0" err="1">
                <a:latin typeface="Palatino Linotype" pitchFamily="18" charset="0"/>
              </a:rPr>
              <a:t>подкаст</a:t>
            </a:r>
            <a:r>
              <a:rPr lang="ru-RU" sz="2400" dirty="0">
                <a:latin typeface="Palatino Linotype" pitchFamily="18" charset="0"/>
              </a:rPr>
              <a:t> может быть доступен пользователям.</a:t>
            </a:r>
          </a:p>
        </p:txBody>
      </p:sp>
    </p:spTree>
    <p:extLst>
      <p:ext uri="{BB962C8B-B14F-4D97-AF65-F5344CB8AC3E}">
        <p14:creationId xmlns:p14="http://schemas.microsoft.com/office/powerpoint/2010/main" val="19085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000" y="279001"/>
            <a:ext cx="1194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Palatino Linotyp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00" y="54000"/>
            <a:ext cx="8955000" cy="67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" y="-10488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877" y="4205371"/>
            <a:ext cx="351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1000" y="5047116"/>
            <a:ext cx="39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1006" y="459000"/>
            <a:ext cx="388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Palatino Linotype" panose="02040502050505030304" pitchFamily="18" charset="0"/>
              </a:rPr>
              <a:t>   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1001" y="5589000"/>
            <a:ext cx="3536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 t="15112" r="38127" b="25132"/>
          <a:stretch/>
        </p:blipFill>
        <p:spPr bwMode="auto">
          <a:xfrm>
            <a:off x="277092" y="260656"/>
            <a:ext cx="4828909" cy="478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4" t="30632" r="37951" b="14938"/>
          <a:stretch/>
        </p:blipFill>
        <p:spPr bwMode="auto">
          <a:xfrm>
            <a:off x="6726003" y="2076530"/>
            <a:ext cx="5123700" cy="45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1002" y="260648"/>
            <a:ext cx="6596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Palatino Linotype" pitchFamily="18" charset="0"/>
              </a:rPr>
              <a:t>Литературно-творческая студия </a:t>
            </a:r>
          </a:p>
          <a:p>
            <a:pPr algn="ctr"/>
            <a:r>
              <a:rPr lang="ru-RU" sz="2800" dirty="0">
                <a:latin typeface="Palatino Linotype" pitchFamily="18" charset="0"/>
              </a:rPr>
              <a:t>«</a:t>
            </a:r>
            <a:r>
              <a:rPr lang="ru-RU" sz="2800" dirty="0" err="1">
                <a:latin typeface="Palatino Linotype" pitchFamily="18" charset="0"/>
              </a:rPr>
              <a:t>МультиBOOK</a:t>
            </a:r>
            <a:r>
              <a:rPr lang="ru-RU" sz="2800" dirty="0" smtClean="0">
                <a:latin typeface="Palatino Linotype" pitchFamily="18" charset="0"/>
              </a:rPr>
              <a:t>»</a:t>
            </a:r>
            <a:endParaRPr lang="ru-RU" sz="2800" dirty="0">
              <a:latin typeface="Palatino Linotype" pitchFamily="18" charset="0"/>
            </a:endParaRPr>
          </a:p>
          <a:p>
            <a:pPr algn="ctr"/>
            <a:r>
              <a:rPr lang="ru-RU" sz="2800" dirty="0" err="1">
                <a:latin typeface="Palatino Linotype" pitchFamily="18" charset="0"/>
              </a:rPr>
              <a:t>Анимационно</a:t>
            </a:r>
            <a:r>
              <a:rPr lang="ru-RU" sz="2800" dirty="0">
                <a:latin typeface="Palatino Linotype" pitchFamily="18" charset="0"/>
              </a:rPr>
              <a:t>-краеведческая студия </a:t>
            </a:r>
          </a:p>
          <a:p>
            <a:pPr algn="ctr"/>
            <a:r>
              <a:rPr lang="ru-RU" sz="2800" dirty="0">
                <a:latin typeface="Palatino Linotype" pitchFamily="18" charset="0"/>
              </a:rPr>
              <a:t>"</a:t>
            </a:r>
            <a:r>
              <a:rPr lang="ru-RU" sz="2800" dirty="0" err="1">
                <a:latin typeface="Palatino Linotype" pitchFamily="18" charset="0"/>
              </a:rPr>
              <a:t>Мультфиль+Мы</a:t>
            </a:r>
            <a:r>
              <a:rPr lang="ru-RU" sz="2800" dirty="0">
                <a:latin typeface="Palatino Linotype" pitchFamily="18" charset="0"/>
              </a:rPr>
              <a:t>"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00" y="4914000"/>
            <a:ext cx="68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dirty="0" smtClean="0">
              <a:latin typeface="Palatino Linotype" pitchFamily="18" charset="0"/>
            </a:endParaRPr>
          </a:p>
          <a:p>
            <a:pPr algn="ctr"/>
            <a:r>
              <a:rPr lang="ru-RU" sz="2800" dirty="0" smtClean="0">
                <a:latin typeface="Palatino Linotype" pitchFamily="18" charset="0"/>
              </a:rPr>
              <a:t>Программа </a:t>
            </a:r>
            <a:endParaRPr lang="ru-RU" sz="2800" dirty="0">
              <a:latin typeface="Palatino Linotype" pitchFamily="18" charset="0"/>
            </a:endParaRPr>
          </a:p>
          <a:p>
            <a:pPr algn="ctr"/>
            <a:r>
              <a:rPr lang="ru-RU" sz="2800" dirty="0">
                <a:latin typeface="Palatino Linotype" pitchFamily="18" charset="0"/>
              </a:rPr>
              <a:t>«</a:t>
            </a:r>
            <a:r>
              <a:rPr lang="ru-RU" sz="2800" dirty="0" err="1">
                <a:latin typeface="Palatino Linotype" pitchFamily="18" charset="0"/>
              </a:rPr>
              <a:t>Stop-motion</a:t>
            </a:r>
            <a:r>
              <a:rPr lang="ru-RU" sz="2800" dirty="0" smtClean="0">
                <a:latin typeface="Palatino Linotype" pitchFamily="18" charset="0"/>
              </a:rPr>
              <a:t>»</a:t>
            </a:r>
            <a:endParaRPr lang="ru-RU" sz="1000" dirty="0">
              <a:latin typeface="Palatino Linotype" pitchFamily="18" charset="0"/>
            </a:endParaRPr>
          </a:p>
          <a:p>
            <a:pPr algn="ctr"/>
            <a:r>
              <a:rPr lang="ru-RU" sz="2800" dirty="0">
                <a:latin typeface="Palatino Linotype" pitchFamily="18" charset="0"/>
              </a:rPr>
              <a:t>Многофункциональное приложение</a:t>
            </a:r>
          </a:p>
          <a:p>
            <a:pPr algn="ctr"/>
            <a:r>
              <a:rPr lang="ru-RU" sz="2800" dirty="0">
                <a:latin typeface="Palatino Linotype" pitchFamily="18" charset="0"/>
              </a:rPr>
              <a:t>«</a:t>
            </a:r>
            <a:r>
              <a:rPr lang="ru-RU" sz="2800" dirty="0" err="1">
                <a:latin typeface="Palatino Linotype" pitchFamily="18" charset="0"/>
              </a:rPr>
              <a:t>Flipaclip</a:t>
            </a:r>
            <a:r>
              <a:rPr lang="ru-RU" sz="2800" dirty="0">
                <a:latin typeface="Palatino Linotype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7785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698" y="189000"/>
            <a:ext cx="1220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    </a:t>
            </a:r>
            <a:endParaRPr lang="ru-RU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4986" y="189000"/>
            <a:ext cx="454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+mj-lt"/>
            </a:endParaRPr>
          </a:p>
          <a:p>
            <a:r>
              <a:rPr lang="ru-RU" b="1" dirty="0" smtClean="0">
                <a:latin typeface="+mj-lt"/>
              </a:rPr>
              <a:t>    </a:t>
            </a:r>
            <a:endParaRPr lang="ru-RU" b="1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00" y="54000"/>
            <a:ext cx="8955000" cy="67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0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1" y="2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1000" y="191799"/>
            <a:ext cx="549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800" b="1" dirty="0" smtClean="0">
              <a:latin typeface="Palatino Linotype" panose="02040502050505030304" pitchFamily="18" charset="0"/>
              <a:ea typeface="Adobe Kaiti Std R" pitchFamily="18" charset="-128"/>
              <a:cs typeface="Angsana New" pitchFamily="18" charset="-34"/>
            </a:endParaRPr>
          </a:p>
          <a:p>
            <a:pPr algn="ctr"/>
            <a:r>
              <a:rPr lang="ru-RU" sz="2800" b="1" dirty="0" smtClean="0">
                <a:latin typeface="Palatino Linotype" panose="02040502050505030304" pitchFamily="18" charset="0"/>
                <a:ea typeface="Adobe Kaiti Std R" pitchFamily="18" charset="-128"/>
                <a:cs typeface="Angsana New" pitchFamily="18" charset="-34"/>
              </a:rPr>
              <a:t>Цифровая  платформа </a:t>
            </a:r>
          </a:p>
          <a:p>
            <a:pPr algn="ctr"/>
            <a:r>
              <a:rPr lang="ru-RU" sz="2800" b="1" dirty="0" smtClean="0">
                <a:latin typeface="Palatino Linotype" panose="02040502050505030304" pitchFamily="18" charset="0"/>
                <a:ea typeface="Adobe Kaiti Std R" pitchFamily="18" charset="-128"/>
                <a:cs typeface="Angsana New" pitchFamily="18" charset="-34"/>
              </a:rPr>
              <a:t>«</a:t>
            </a:r>
            <a:r>
              <a:rPr lang="en-US" sz="2800" b="1" dirty="0" smtClean="0">
                <a:latin typeface="Palatino Linotype" panose="02040502050505030304" pitchFamily="18" charset="0"/>
                <a:ea typeface="Adobe Kaiti Std R" pitchFamily="18" charset="-128"/>
                <a:cs typeface="Angsana New" pitchFamily="18" charset="-34"/>
              </a:rPr>
              <a:t>PRO.</a:t>
            </a:r>
            <a:r>
              <a:rPr lang="ru-RU" sz="2800" b="1" dirty="0" err="1" smtClean="0">
                <a:latin typeface="Palatino Linotype" panose="02040502050505030304" pitchFamily="18" charset="0"/>
                <a:ea typeface="Adobe Kaiti Std R" pitchFamily="18" charset="-128"/>
                <a:cs typeface="Angsana New" pitchFamily="18" charset="-34"/>
              </a:rPr>
              <a:t>Культура.РФ</a:t>
            </a:r>
            <a:r>
              <a:rPr lang="ru-RU" sz="2800" b="1" dirty="0" smtClean="0">
                <a:latin typeface="Palatino Linotype" panose="02040502050505030304" pitchFamily="18" charset="0"/>
                <a:ea typeface="Adobe Kaiti Std R" pitchFamily="18" charset="-128"/>
                <a:cs typeface="Angsana New" pitchFamily="18" charset="-34"/>
              </a:rPr>
              <a:t>»</a:t>
            </a:r>
            <a:endParaRPr lang="ru-RU" sz="2800" b="1" dirty="0">
              <a:latin typeface="Palatino Linotype" panose="02040502050505030304" pitchFamily="18" charset="0"/>
              <a:ea typeface="Adobe Kaiti Std R" pitchFamily="18" charset="-128"/>
              <a:cs typeface="Angsana New" pitchFamily="18" charset="-34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3280" t="12711" r="2073" b="5774"/>
          <a:stretch/>
        </p:blipFill>
        <p:spPr bwMode="auto">
          <a:xfrm>
            <a:off x="276420" y="294369"/>
            <a:ext cx="5826125" cy="3136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2583" r="5934" b="16965"/>
          <a:stretch/>
        </p:blipFill>
        <p:spPr bwMode="auto">
          <a:xfrm>
            <a:off x="269875" y="3643189"/>
            <a:ext cx="5826124" cy="29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6000" y="3869547"/>
            <a:ext cx="373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Palatino Linotype" pitchFamily="18" charset="0"/>
            </a:endParaRPr>
          </a:p>
          <a:p>
            <a:pPr algn="ctr"/>
            <a:r>
              <a:rPr lang="ru-RU" sz="2800" b="1" dirty="0" smtClean="0">
                <a:latin typeface="Palatino Linotype" pitchFamily="18" charset="0"/>
              </a:rPr>
              <a:t>Официальный сайт Минусинской ЦБС</a:t>
            </a:r>
            <a:endParaRPr lang="ru-RU" sz="2800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7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91000" y="234004"/>
            <a:ext cx="5625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Palatino Linotype" pitchFamily="18" charset="0"/>
            </a:endParaRPr>
          </a:p>
          <a:p>
            <a:pPr algn="ctr"/>
            <a:endParaRPr lang="ru-RU" sz="2800" b="1" dirty="0">
              <a:latin typeface="Palatino Linotype" pitchFamily="18" charset="0"/>
            </a:endParaRPr>
          </a:p>
          <a:p>
            <a:pPr algn="ctr"/>
            <a:endParaRPr lang="ru-RU" sz="2800" b="1" dirty="0" smtClean="0">
              <a:latin typeface="Palatino Linotype" pitchFamily="18" charset="0"/>
            </a:endParaRPr>
          </a:p>
          <a:p>
            <a:pPr algn="ctr"/>
            <a:endParaRPr lang="ru-RU" sz="2800" b="1" dirty="0">
              <a:latin typeface="Palatino Linotype" pitchFamily="18" charset="0"/>
            </a:endParaRPr>
          </a:p>
          <a:p>
            <a:pPr algn="ctr"/>
            <a:r>
              <a:rPr lang="ru-RU" sz="2800" b="1" dirty="0" smtClean="0">
                <a:latin typeface="Palatino Linotype" pitchFamily="18" charset="0"/>
              </a:rPr>
              <a:t>Прямая </a:t>
            </a:r>
            <a:r>
              <a:rPr lang="ru-RU" sz="2800" b="1" dirty="0">
                <a:latin typeface="Palatino Linotype" pitchFamily="18" charset="0"/>
              </a:rPr>
              <a:t>трансляция с актером В. </a:t>
            </a:r>
            <a:r>
              <a:rPr lang="ru-RU" sz="2800" b="1" dirty="0" err="1" smtClean="0">
                <a:latin typeface="Palatino Linotype" pitchFamily="18" charset="0"/>
              </a:rPr>
              <a:t>Хориняком</a:t>
            </a:r>
            <a:endParaRPr lang="ru-RU" sz="2800" b="1" dirty="0" smtClean="0">
              <a:latin typeface="Palatino Linotype" pitchFamily="18" charset="0"/>
            </a:endParaRPr>
          </a:p>
          <a:p>
            <a:pPr algn="ctr"/>
            <a:endParaRPr lang="ru-RU" sz="2800" b="1" dirty="0">
              <a:latin typeface="Palatino Linotype" pitchFamily="18" charset="0"/>
            </a:endParaRPr>
          </a:p>
          <a:p>
            <a:pPr algn="ctr"/>
            <a:endParaRPr lang="ru-RU" sz="2800" b="1" dirty="0" smtClean="0">
              <a:latin typeface="Palatino Linotype" pitchFamily="18" charset="0"/>
            </a:endParaRPr>
          </a:p>
          <a:p>
            <a:pPr algn="ctr"/>
            <a:r>
              <a:rPr lang="ru-RU" sz="2800" b="1" dirty="0">
                <a:latin typeface="Palatino Linotype" pitchFamily="18" charset="0"/>
              </a:rPr>
              <a:t>Программа «</a:t>
            </a:r>
            <a:r>
              <a:rPr lang="en-US" sz="2800" b="1" dirty="0" err="1">
                <a:latin typeface="Palatino Linotype" pitchFamily="18" charset="0"/>
              </a:rPr>
              <a:t>Wondershare</a:t>
            </a:r>
            <a:r>
              <a:rPr lang="en-US" sz="2800" b="1" dirty="0">
                <a:latin typeface="Palatino Linotype" pitchFamily="18" charset="0"/>
              </a:rPr>
              <a:t> </a:t>
            </a:r>
            <a:r>
              <a:rPr lang="en-US" sz="2800" b="1" dirty="0" err="1">
                <a:latin typeface="Palatino Linotype" pitchFamily="18" charset="0"/>
              </a:rPr>
              <a:t>Filmora</a:t>
            </a:r>
            <a:r>
              <a:rPr lang="en-US" sz="2800" b="1" dirty="0">
                <a:latin typeface="Palatino Linotype" pitchFamily="18" charset="0"/>
              </a:rPr>
              <a:t> 12</a:t>
            </a:r>
            <a:r>
              <a:rPr lang="ru-RU" sz="2800" b="1" dirty="0">
                <a:latin typeface="Palatino Linotype" pitchFamily="18" charset="0"/>
              </a:rPr>
              <a:t>»</a:t>
            </a:r>
            <a:r>
              <a:rPr lang="en-US" sz="2800" b="1" dirty="0">
                <a:latin typeface="Palatino Linotype" pitchFamily="18" charset="0"/>
              </a:rPr>
              <a:t> </a:t>
            </a:r>
            <a:endParaRPr lang="ru-RU" sz="2800" b="1" dirty="0">
              <a:latin typeface="Palatino Linotype" pitchFamily="18" charset="0"/>
            </a:endParaRPr>
          </a:p>
          <a:p>
            <a:pPr algn="ctr"/>
            <a:endParaRPr lang="ru-RU" sz="2800" b="1" dirty="0">
              <a:latin typeface="Palatino Linotype" pitchFamily="18" charset="0"/>
            </a:endParaRPr>
          </a:p>
          <a:p>
            <a:pPr algn="ctr"/>
            <a:endParaRPr lang="ru-RU" sz="2800" b="1" dirty="0">
              <a:latin typeface="Palatino Linotyp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21562" r="37980" b="4643"/>
          <a:stretch/>
        </p:blipFill>
        <p:spPr bwMode="auto">
          <a:xfrm>
            <a:off x="151598" y="144001"/>
            <a:ext cx="5404407" cy="66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6006" y="54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2698" y="189000"/>
            <a:ext cx="1220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Palatino Linotype" panose="02040502050505030304" pitchFamily="18" charset="0"/>
              </a:rPr>
              <a:t>   Городская библиотека им. А.Т. Черкасова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9" t="18587" r="11919" b="4968"/>
          <a:stretch/>
        </p:blipFill>
        <p:spPr bwMode="auto">
          <a:xfrm>
            <a:off x="2271003" y="686273"/>
            <a:ext cx="7878196" cy="59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2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427" y="189004"/>
            <a:ext cx="5270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Palatino Linotype" panose="02040502050505030304" pitchFamily="18" charset="0"/>
              </a:rPr>
              <a:t>#</a:t>
            </a:r>
            <a:r>
              <a:rPr lang="ru-RU" sz="2800" b="1" dirty="0" err="1">
                <a:latin typeface="Palatino Linotype" panose="02040502050505030304" pitchFamily="18" charset="0"/>
              </a:rPr>
              <a:t>взрослыерекомендуют</a:t>
            </a:r>
            <a:r>
              <a:rPr lang="ru-RU" sz="2800" b="1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9556" r="36869" b="13374"/>
          <a:stretch/>
        </p:blipFill>
        <p:spPr bwMode="auto">
          <a:xfrm>
            <a:off x="516005" y="909000"/>
            <a:ext cx="5250873" cy="574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5" y="901636"/>
            <a:ext cx="4702737" cy="574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6001" y="189004"/>
            <a:ext cx="470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Palatino Linotype" pitchFamily="18" charset="0"/>
              </a:rPr>
              <a:t>#</a:t>
            </a:r>
            <a:r>
              <a:rPr lang="ru-RU" sz="2800" b="1" dirty="0" err="1">
                <a:latin typeface="Palatino Linotype" panose="02040502050505030304" pitchFamily="18" charset="0"/>
              </a:rPr>
              <a:t>поиграйсбиблиотекой</a:t>
            </a:r>
            <a:endParaRPr lang="ru-RU" sz="2800" b="1" dirty="0">
              <a:latin typeface="Palatino Linotype" panose="0204050205050503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8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044" y="430780"/>
            <a:ext cx="11544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Palatino Linotype" panose="02040502050505030304" pitchFamily="18" charset="0"/>
              </a:rPr>
              <a:t>#</a:t>
            </a:r>
            <a:r>
              <a:rPr lang="ru-RU" sz="2800" b="1" dirty="0" err="1" smtClean="0">
                <a:latin typeface="Palatino Linotype" panose="02040502050505030304" pitchFamily="18" charset="0"/>
              </a:rPr>
              <a:t>Воскресные_мероприятия_Игротека</a:t>
            </a:r>
            <a:r>
              <a:rPr lang="ru-RU" sz="2800" b="1" dirty="0" smtClean="0">
                <a:latin typeface="Palatino Linotype" panose="02040502050505030304" pitchFamily="18" charset="0"/>
              </a:rPr>
              <a:t> 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20848" r="36768" b="30183"/>
          <a:stretch/>
        </p:blipFill>
        <p:spPr bwMode="auto">
          <a:xfrm>
            <a:off x="311044" y="1404000"/>
            <a:ext cx="5773285" cy="459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33596" r="37475" b="16913"/>
          <a:stretch/>
        </p:blipFill>
        <p:spPr bwMode="auto">
          <a:xfrm>
            <a:off x="6312662" y="1404004"/>
            <a:ext cx="5522343" cy="455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1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" y="-49681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6006" y="54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2698" y="189000"/>
            <a:ext cx="1220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Palatino Linotype" panose="02040502050505030304" pitchFamily="18" charset="0"/>
              </a:rPr>
              <a:t>    #</a:t>
            </a:r>
            <a:r>
              <a:rPr lang="ru-RU" sz="2800" b="1" dirty="0" err="1" smtClean="0">
                <a:latin typeface="Palatino Linotype" panose="02040502050505030304" pitchFamily="18" charset="0"/>
              </a:rPr>
              <a:t>Лаборатория_занимательных_наук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t="27313" r="37374" b="17737"/>
          <a:stretch/>
        </p:blipFill>
        <p:spPr bwMode="auto">
          <a:xfrm>
            <a:off x="201005" y="918332"/>
            <a:ext cx="5670433" cy="521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2768" r="36768" b="23899"/>
          <a:stretch/>
        </p:blipFill>
        <p:spPr bwMode="auto">
          <a:xfrm>
            <a:off x="6123481" y="918332"/>
            <a:ext cx="6000163" cy="521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3" y="-428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6000" y="2619000"/>
            <a:ext cx="50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      </a:t>
            </a:r>
            <a:endParaRPr lang="ru-RU" sz="28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698" y="189000"/>
            <a:ext cx="1220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Palatino Linotype" panose="02040502050505030304" pitchFamily="18" charset="0"/>
              </a:rPr>
              <a:t>  #</a:t>
            </a:r>
            <a:r>
              <a:rPr lang="ru-RU" sz="2800" b="1" dirty="0" err="1" smtClean="0">
                <a:latin typeface="Palatino Linotype" panose="02040502050505030304" pitchFamily="18" charset="0"/>
              </a:rPr>
              <a:t>Зебра_переходного_возраста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7617" r="36869" b="13859"/>
          <a:stretch/>
        </p:blipFill>
        <p:spPr bwMode="auto">
          <a:xfrm>
            <a:off x="376041" y="780843"/>
            <a:ext cx="5250873" cy="587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6484" r="37525" b="11103"/>
          <a:stretch/>
        </p:blipFill>
        <p:spPr bwMode="auto">
          <a:xfrm>
            <a:off x="5996122" y="712220"/>
            <a:ext cx="5717070" cy="594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2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70970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Palatino Linotype" panose="02040502050505030304" pitchFamily="18" charset="0"/>
              </a:rPr>
              <a:t>Спасибо за внимание!</a:t>
            </a:r>
            <a:endParaRPr lang="ru-RU" sz="4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1" t="13053" r="27147" b="13725"/>
          <a:stretch/>
        </p:blipFill>
        <p:spPr bwMode="auto">
          <a:xfrm>
            <a:off x="6005934" y="369000"/>
            <a:ext cx="5891527" cy="60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20785" r="12140" b="9902"/>
          <a:stretch/>
        </p:blipFill>
        <p:spPr bwMode="auto">
          <a:xfrm>
            <a:off x="111005" y="2034000"/>
            <a:ext cx="5736607" cy="39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000" y="719893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Palatino Linotype" pitchFamily="18" charset="0"/>
              </a:rPr>
              <a:t>ВКонтакте</a:t>
            </a:r>
            <a:r>
              <a:rPr lang="ru-RU" sz="2800" b="1" dirty="0" smtClean="0">
                <a:latin typeface="Palatino Linotype" pitchFamily="18" charset="0"/>
              </a:rPr>
              <a:t>. Сообщество </a:t>
            </a:r>
            <a:r>
              <a:rPr lang="ru-RU" sz="2800" b="1" dirty="0">
                <a:latin typeface="Palatino Linotype" pitchFamily="18" charset="0"/>
              </a:rPr>
              <a:t>ЦДБ </a:t>
            </a:r>
            <a:r>
              <a:rPr lang="ru-RU" sz="2800" b="1" dirty="0" smtClean="0">
                <a:latin typeface="Palatino Linotype" pitchFamily="18" charset="0"/>
              </a:rPr>
              <a:t>им</a:t>
            </a:r>
            <a:r>
              <a:rPr lang="ru-RU" sz="2800" b="1" dirty="0">
                <a:latin typeface="Palatino Linotype" pitchFamily="18" charset="0"/>
              </a:rPr>
              <a:t>. А.П. </a:t>
            </a:r>
            <a:r>
              <a:rPr lang="ru-RU" sz="2800" b="1" dirty="0" smtClean="0">
                <a:latin typeface="Palatino Linotype" pitchFamily="18" charset="0"/>
              </a:rPr>
              <a:t>Гайдара</a:t>
            </a:r>
          </a:p>
        </p:txBody>
      </p:sp>
    </p:spTree>
    <p:extLst>
      <p:ext uri="{BB962C8B-B14F-4D97-AF65-F5344CB8AC3E}">
        <p14:creationId xmlns:p14="http://schemas.microsoft.com/office/powerpoint/2010/main" val="4198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-20783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144000"/>
            <a:ext cx="5818613" cy="855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Palatino Linotype" pitchFamily="18" charset="0"/>
              </a:rPr>
              <a:t>Творческое объединение книгочеев «ТОК»</a:t>
            </a:r>
            <a:endParaRPr lang="ru-RU" sz="2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1" t="19841" r="13303" b="13148"/>
          <a:stretch/>
        </p:blipFill>
        <p:spPr bwMode="auto">
          <a:xfrm>
            <a:off x="6252000" y="11345"/>
            <a:ext cx="5940000" cy="40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954000"/>
            <a:ext cx="2091375" cy="278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94" y="954000"/>
            <a:ext cx="2091375" cy="278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81" y="958255"/>
            <a:ext cx="2091375" cy="278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23" y="4019953"/>
            <a:ext cx="3777524" cy="283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sun9-39.userapi.com/impg/WbpebHSE0jRtKdnuuoVosAf0MjX1vDUDHl-0Tg/RGS3wYGd_GY.jpg?size=1280x960&amp;quality=95&amp;sign=8f0799008abc50650118576ecc52d75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53" y="4019954"/>
            <a:ext cx="3777523" cy="28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" y="4024863"/>
            <a:ext cx="3777524" cy="283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14000"/>
            <a:ext cx="4140000" cy="855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Palatino Linotype" pitchFamily="18" charset="0"/>
              </a:rPr>
              <a:t>Студия диафильмов «КАРАНДАШИ»</a:t>
            </a:r>
            <a:endParaRPr lang="ru-RU" sz="2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20965" r="29762" b="12012"/>
          <a:stretch/>
        </p:blipFill>
        <p:spPr bwMode="auto">
          <a:xfrm>
            <a:off x="831000" y="1486842"/>
            <a:ext cx="3375000" cy="460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0" descr="https://sun9-31.userapi.com/impg/nKziXkP7bMuyHkxEcIlYpfIu9KbRwEbBN719xg/_acg6kDZZ5o.jpg?size=1280x582&amp;quality=95&amp;sign=ff567914089d57e513a8e844a27eca5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00" y="435183"/>
            <a:ext cx="6896989" cy="31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78.userapi.com/impg/iilfKdt4oE3UCpR7x3s43Bvwirf75t7q60bVkw/q_mKD8QTVuk.jpg?size=1068x576&amp;quality=95&amp;sign=2cb05c54a16c3fecd2192f5b64e7d1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58" y="3789000"/>
            <a:ext cx="5087647" cy="274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0"/>
            <a:ext cx="5175000" cy="999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n-lt"/>
              </a:rPr>
              <a:t>#</a:t>
            </a:r>
            <a:r>
              <a:rPr lang="ru-RU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ОПРОС_В_СУББОТУ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t="32799" r="37575" b="14740"/>
          <a:stretch/>
        </p:blipFill>
        <p:spPr bwMode="auto">
          <a:xfrm>
            <a:off x="5601000" y="1037771"/>
            <a:ext cx="6330003" cy="55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6000" y="234004"/>
            <a:ext cx="52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Palatino Linotype" pitchFamily="18" charset="0"/>
              </a:rPr>
              <a:t>#</a:t>
            </a:r>
            <a:r>
              <a:rPr lang="ru-RU" sz="2800" b="1" dirty="0" smtClean="0">
                <a:latin typeface="Palatino Linotype" pitchFamily="18" charset="0"/>
              </a:rPr>
              <a:t>ГАЙДЫ от </a:t>
            </a:r>
            <a:r>
              <a:rPr lang="ru-RU" sz="2800" b="1" dirty="0" err="1" smtClean="0">
                <a:latin typeface="Palatino Linotype" pitchFamily="18" charset="0"/>
              </a:rPr>
              <a:t>Гайдаровки</a:t>
            </a:r>
            <a:endParaRPr lang="ru-RU" sz="2800" b="1" dirty="0">
              <a:latin typeface="Palatino Linotype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t="18110" r="37795" b="9032"/>
          <a:stretch/>
        </p:blipFill>
        <p:spPr bwMode="auto">
          <a:xfrm>
            <a:off x="291000" y="1037771"/>
            <a:ext cx="4455000" cy="5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12217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257835"/>
            <a:ext cx="4926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Palatino Linotype" panose="02040502050505030304" pitchFamily="18" charset="0"/>
              </a:rPr>
              <a:t>#</a:t>
            </a:r>
            <a:r>
              <a:rPr lang="ru-RU" sz="2800" b="1" dirty="0" err="1">
                <a:latin typeface="Palatino Linotype" panose="02040502050505030304" pitchFamily="18" charset="0"/>
              </a:rPr>
              <a:t>В</a:t>
            </a:r>
            <a:r>
              <a:rPr lang="ru-RU" sz="2800" b="1" dirty="0" err="1" smtClean="0">
                <a:latin typeface="Palatino Linotype" panose="02040502050505030304" pitchFamily="18" charset="0"/>
              </a:rPr>
              <a:t>Контакте_с</a:t>
            </a:r>
            <a:r>
              <a:rPr lang="ru-RU" sz="2800" b="1" dirty="0" smtClean="0">
                <a:latin typeface="Palatino Linotype" panose="02040502050505030304" pitchFamily="18" charset="0"/>
              </a:rPr>
              <a:t>_ </a:t>
            </a:r>
            <a:r>
              <a:rPr lang="ru-RU" sz="2800" b="1" dirty="0">
                <a:latin typeface="Palatino Linotype" panose="02040502050505030304" pitchFamily="18" charset="0"/>
              </a:rPr>
              <a:t>книгой</a:t>
            </a:r>
            <a:r>
              <a:rPr lang="ru-RU" sz="2800" b="1" dirty="0" smtClean="0">
                <a:latin typeface="Palatino Linotype" panose="02040502050505030304" pitchFamily="18" charset="0"/>
              </a:rPr>
              <a:t>»</a:t>
            </a:r>
            <a:endParaRPr lang="ru-RU" sz="2800" b="1" dirty="0">
              <a:latin typeface="Palatino Linotype" panose="02040502050505030304" pitchFamily="18" charset="0"/>
            </a:endParaRPr>
          </a:p>
          <a:p>
            <a:r>
              <a:rPr lang="ru-RU" sz="2800" b="1" dirty="0" smtClean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2" t="26363" r="37917" b="5889"/>
          <a:stretch/>
        </p:blipFill>
        <p:spPr bwMode="auto">
          <a:xfrm>
            <a:off x="381000" y="946762"/>
            <a:ext cx="4962637" cy="568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r="1035" b="4670"/>
          <a:stretch/>
        </p:blipFill>
        <p:spPr bwMode="auto">
          <a:xfrm>
            <a:off x="6751169" y="1176349"/>
            <a:ext cx="4564831" cy="259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" t="4668" r="6936" b="11292"/>
          <a:stretch/>
        </p:blipFill>
        <p:spPr bwMode="auto">
          <a:xfrm>
            <a:off x="6751169" y="3895765"/>
            <a:ext cx="4443084" cy="273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1000" y="99000"/>
            <a:ext cx="641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Palatino Linotype" pitchFamily="18" charset="0"/>
              </a:rPr>
              <a:t>Конкурс «Библиотекарь-наставник»</a:t>
            </a:r>
            <a:endParaRPr lang="ru-RU" sz="2800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1000277" y="3316024"/>
            <a:ext cx="61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AB95E6D-B842-4320-91E6-6DB3329E5397}"/>
              </a:ext>
            </a:extLst>
          </p:cNvPr>
          <p:cNvSpPr txBox="1"/>
          <p:nvPr/>
        </p:nvSpPr>
        <p:spPr>
          <a:xfrm>
            <a:off x="1000277" y="5694334"/>
            <a:ext cx="61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34437" t="20472" r="39278" b="7554"/>
          <a:stretch>
            <a:fillRect/>
          </a:stretch>
        </p:blipFill>
        <p:spPr bwMode="auto">
          <a:xfrm>
            <a:off x="4700764" y="963161"/>
            <a:ext cx="3101273" cy="477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4">
            <a:extLst>
              <a:ext uri="{FF2B5EF4-FFF2-40B4-BE49-F238E27FC236}">
                <a16:creationId xmlns="" xmlns:a16="http://schemas.microsoft.com/office/drawing/2014/main" id="{D1C82F57-905B-42D8-BDF5-BC2D91FE35B0}"/>
              </a:ext>
            </a:extLst>
          </p:cNvPr>
          <p:cNvSpPr txBox="1">
            <a:spLocks/>
          </p:cNvSpPr>
          <p:nvPr/>
        </p:nvSpPr>
        <p:spPr>
          <a:xfrm>
            <a:off x="4386000" y="594000"/>
            <a:ext cx="3555000" cy="58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D1C82F57-905B-42D8-BDF5-BC2D91FE35B0}"/>
              </a:ext>
            </a:extLst>
          </p:cNvPr>
          <p:cNvSpPr txBox="1">
            <a:spLocks/>
          </p:cNvSpPr>
          <p:nvPr/>
        </p:nvSpPr>
        <p:spPr>
          <a:xfrm>
            <a:off x="8346000" y="684000"/>
            <a:ext cx="3555000" cy="58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-24000" y="189000"/>
            <a:ext cx="4724764" cy="10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#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ЧИТАТЬ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_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НЕ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_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ВРЕДНО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                                                                                     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4566000" y="5859000"/>
            <a:ext cx="3240000" cy="85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#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НАШ_ВЫБОР</a:t>
            </a:r>
          </a:p>
          <a:p>
            <a:pPr lvl="0"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#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КНИГА_НЕДЕЛИ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7626000" y="504000"/>
            <a:ext cx="4275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           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  <a:latin typeface="Drum" pitchFamily="2" charset="0"/>
            </a:endParaRPr>
          </a:p>
          <a:p>
            <a:endParaRPr lang="ru-RU" sz="1800" dirty="0">
              <a:solidFill>
                <a:schemeClr val="tx2">
                  <a:lumMod val="50000"/>
                </a:schemeClr>
              </a:solidFill>
              <a:latin typeface="Drum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4" t="17214" r="33538" b="20825"/>
          <a:stretch/>
        </p:blipFill>
        <p:spPr bwMode="auto">
          <a:xfrm>
            <a:off x="8020703" y="1290692"/>
            <a:ext cx="3928076" cy="411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 txBox="1">
            <a:spLocks/>
          </p:cNvSpPr>
          <p:nvPr/>
        </p:nvSpPr>
        <p:spPr>
          <a:xfrm>
            <a:off x="7806001" y="324000"/>
            <a:ext cx="4357475" cy="81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#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БИБ_БИБ_радио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26667" r="37424" b="15798"/>
          <a:stretch/>
        </p:blipFill>
        <p:spPr bwMode="auto">
          <a:xfrm>
            <a:off x="206982" y="1269000"/>
            <a:ext cx="4287047" cy="411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ibra.nsu.ru/storage/global/union-con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 r="-35" b="13095"/>
          <a:stretch/>
        </p:blipFill>
        <p:spPr bwMode="auto">
          <a:xfrm>
            <a:off x="1" y="0"/>
            <a:ext cx="12219227" cy="6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144000"/>
            <a:ext cx="11479722" cy="1080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Palatino Linotype" panose="02040502050505030304" pitchFamily="18" charset="0"/>
              </a:rPr>
              <a:t>#</a:t>
            </a:r>
            <a:r>
              <a:rPr lang="ru-RU" sz="2800" b="1" dirty="0" smtClean="0">
                <a:latin typeface="Palatino Linotype" panose="02040502050505030304" pitchFamily="18" charset="0"/>
              </a:rPr>
              <a:t>ТЕМАТИЧЕСКИЙ_ДЕНЬ                         #</a:t>
            </a:r>
            <a:r>
              <a:rPr lang="ru-RU" sz="2800" b="1" dirty="0">
                <a:latin typeface="Palatino Linotype" panose="02040502050505030304" pitchFamily="18" charset="0"/>
              </a:rPr>
              <a:t>ДЕНЬ_КИНО</a:t>
            </a:r>
            <a:br>
              <a:rPr lang="ru-RU" sz="2800" b="1" dirty="0">
                <a:latin typeface="Palatino Linotype" panose="02040502050505030304" pitchFamily="18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31000" y="414008"/>
            <a:ext cx="427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</a:rPr>
              <a:t>       </a:t>
            </a:r>
            <a:endParaRPr lang="ru-RU" sz="2200" b="1" dirty="0"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26303" r="38214" b="7395"/>
          <a:stretch/>
        </p:blipFill>
        <p:spPr bwMode="auto">
          <a:xfrm>
            <a:off x="429491" y="999000"/>
            <a:ext cx="4682836" cy="54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17940" r="37626" b="32444"/>
          <a:stretch/>
        </p:blipFill>
        <p:spPr bwMode="auto">
          <a:xfrm>
            <a:off x="5341301" y="999000"/>
            <a:ext cx="6567911" cy="54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8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359</Words>
  <Application>Microsoft Office PowerPoint</Application>
  <PresentationFormat>Произвольный</PresentationFormat>
  <Paragraphs>85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Создание и использование медиаконтента  в библиотеках, работающих с детьми  г. Минусинска</vt:lpstr>
      <vt:lpstr>Презентация PowerPoint</vt:lpstr>
      <vt:lpstr>Презентация PowerPoint</vt:lpstr>
      <vt:lpstr>Творческое объединение книгочеев «ТОК»</vt:lpstr>
      <vt:lpstr>Студия диафильмов «КАРАНДАШИ»</vt:lpstr>
      <vt:lpstr>#ОПРОС_В_СУББОТУ </vt:lpstr>
      <vt:lpstr>Презентация PowerPoint</vt:lpstr>
      <vt:lpstr>Презентация PowerPoint</vt:lpstr>
      <vt:lpstr>#ТЕМАТИЧЕСКИЙ_ДЕНЬ                         #ДЕНЬ_КИНО </vt:lpstr>
      <vt:lpstr>           #МАСТЕРКЛАСС               #ГОД_ПЕДАГОГА_И_ НАСТАВНИКА </vt:lpstr>
      <vt:lpstr>         #БИБЛИОПОРТРЕТ                                #ВСЁ_МОЖЕТ_БЫТЬ </vt:lpstr>
      <vt:lpstr>#ЧИТАТЕЛИ_РЕКОМЕНДУЮТ #12_КНИГ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RePack by Diakov</cp:lastModifiedBy>
  <cp:revision>163</cp:revision>
  <dcterms:created xsi:type="dcterms:W3CDTF">2020-05-04T14:52:20Z</dcterms:created>
  <dcterms:modified xsi:type="dcterms:W3CDTF">2023-10-31T05:26:14Z</dcterms:modified>
</cp:coreProperties>
</file>